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0" r:id="rId4"/>
    <p:sldId id="26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4347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ПАМЯТКА </a:t>
            </a:r>
          </a:p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для работающих членов профсоюзов и профактива о заблаговременном обращении за назначением пенсии</a:t>
            </a:r>
            <a:endParaRPr kumimoji="0" lang="ru-RU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478323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 помощью в отстаивании Ваших прав ОБРАЩАЙТЕСЬ в профсоюзную организацию!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628800"/>
            <a:ext cx="576064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стаже, в том числе о стаже на соответствующих видах работ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132856"/>
            <a:ext cx="576064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заработке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2564904"/>
            <a:ext cx="576064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 иных периодах, включаемых в страховой стаж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355976" y="1988840"/>
            <a:ext cx="0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355976" y="2420888"/>
            <a:ext cx="0" cy="14401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1520" y="4509120"/>
            <a:ext cx="295232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течении ближайших 2 лет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5589240"/>
            <a:ext cx="244827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опасные, вредные и тяжелые условиями труда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(по Спискам № 1 и № 2)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60032" y="4509120"/>
            <a:ext cx="4032448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позже чем за 2 месяца до наступления пенсионного возраста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5013176"/>
            <a:ext cx="8640960" cy="2880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том числе досрочно</a:t>
            </a:r>
            <a:endParaRPr lang="en-US" sz="1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8224" y="5589240"/>
            <a:ext cx="2304256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статус одинокой матери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47864" y="5589240"/>
            <a:ext cx="2448272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работа в районах Крайнего Севера или местности приравненной к ним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547664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572000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668344" y="5301208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51520" y="332656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Заблаговременно обратиться в СФР для обеспечения своевременного и правильного учета на индивидуальном лицевом счете полных и достоверных сведений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140968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могут граждане, у которых право на страховую пенсию возникает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835696" y="449982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но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Arial Black" pitchFamily="34" charset="0"/>
              </a:rPr>
              <a:t>1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501009"/>
            <a:ext cx="1187624" cy="864096"/>
          </a:xfrm>
        </p:spPr>
        <p:txBody>
          <a:bodyPr>
            <a:normAutofit/>
          </a:bodyPr>
          <a:lstStyle/>
          <a:p>
            <a:endParaRPr lang="ru-RU" b="1" u="sng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80728"/>
            <a:ext cx="3672408" cy="136815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работодателю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 наличии Соглашения об электронном информационном взаимодействии с территориальным СФР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980728"/>
            <a:ext cx="3816424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территориальный орган СФР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1844824"/>
            <a:ext cx="381642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Необходимые документы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4293096"/>
            <a:ext cx="4176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b="1" u="sng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333333"/>
              </a:solidFill>
              <a:latin typeface="Arial" pitchFamily="34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b="1" u="sng" dirty="0" smtClean="0">
              <a:solidFill>
                <a:srgbClr val="333333"/>
              </a:solidFill>
              <a:latin typeface="Arial" pitchFamily="34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76056" y="2780928"/>
            <a:ext cx="3816423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паспорт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5076056" y="3356992"/>
            <a:ext cx="3816423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СНИЛС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84456" y="4509120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документы, подтверждающие стаж</a:t>
            </a:r>
            <a:r>
              <a:rPr lang="ru-RU" sz="1400" dirty="0" smtClean="0"/>
              <a:t>:</a:t>
            </a:r>
            <a:endParaRPr lang="ru-RU" sz="1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5084456" y="5157192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документы, подтверждающие заработок</a:t>
            </a:r>
          </a:p>
          <a:p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84456" y="3933056"/>
            <a:ext cx="3880031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трудовая книжка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084456" y="5805264"/>
            <a:ext cx="38800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иные юридически значимые документы</a:t>
            </a:r>
          </a:p>
          <a:p>
            <a:r>
              <a:rPr lang="ru-RU" sz="1600" dirty="0" smtClean="0"/>
              <a:t>: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4797152"/>
            <a:ext cx="3672408" cy="15121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rgbClr val="21212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 необходимости подтверждения, уточнения и дополнения имеющихся данных специалисты территориального органа СФР направят соответствующие запросы в организации, архивные учреждения</a:t>
            </a:r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9512" y="3356992"/>
            <a:ext cx="3672408" cy="129614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 работника в электронном виде направляются  работодателем в территориальный СФР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документы на бумажном носителе в дальнейшем не представляются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9512" y="2492896"/>
            <a:ext cx="3672408" cy="72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письменному согласию работника на обработку и передачу его персональных данных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660232" y="2420888"/>
            <a:ext cx="0" cy="3600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39952" y="11874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ИЛИ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376623" y="116632"/>
            <a:ext cx="4390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Для оформления услуги обратиться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2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01608" cy="69269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заблаговременной работы с будущими пенсионерами работодатель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должен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36712"/>
            <a:ext cx="8712968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Шаг 1. </a:t>
            </a: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Заключить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соглашение с СФР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 электронном взаимодействии для назначения пенсии сотрудникам</a:t>
            </a: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(работодатель берёт на себя обязательства формировать электронный пакет документов о пенсионных правах работников и передавать их в СФР) </a:t>
            </a:r>
            <a:endParaRPr lang="ru-RU" sz="1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132856"/>
            <a:ext cx="8712968" cy="1152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Шаг 2. </a:t>
            </a: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Передать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СФР списки работников,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выходящих на пенсию в ближайшие 12 месяцев</a:t>
            </a:r>
          </a:p>
          <a:p>
            <a:pPr algn="ctr"/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(и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нформация 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принятии на работу сотрудников в год их выхода на пенсию направляется в СФР по мере их приёма, но не чаще одного раза в три </a:t>
            </a:r>
            <a:r>
              <a:rPr lang="ru-RU" sz="1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месяца)</a:t>
            </a:r>
            <a:endParaRPr lang="ru-RU" sz="14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221088"/>
            <a:ext cx="8712968" cy="8640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Шаг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предварительной проверки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документов для оформления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пенсии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один месяц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 выхода на пенсию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заявление о назначении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пенсии можно подать дистанционно</a:t>
            </a:r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373216"/>
            <a:ext cx="352839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личный кабинет на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Госуслугах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088" y="5373216"/>
            <a:ext cx="352839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/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через личный кабинет СФР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51720" y="508518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236296" y="5085184"/>
            <a:ext cx="0" cy="28803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79512" y="3481844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соглашение об электронном обмене с СФР не заключено, работодатель вправе подать в СФР заявление и документы работника на бумажном носителе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76456" y="44624"/>
            <a:ext cx="432048" cy="30777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3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6084585"/>
            <a:ext cx="8712968" cy="584775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Профсоюзам необходимо осуществлять контроль за реализацией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работодателем соглашения с СФР </a:t>
            </a:r>
            <a:endParaRPr 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20000"/>
            <a:lumOff val="80000"/>
          </a:schemeClr>
        </a:solidFill>
        <a:ln w="3175"/>
        <a:scene3d>
          <a:camera prst="orthographicFront"/>
          <a:lightRig rig="threePt" dir="t"/>
        </a:scene3d>
        <a:sp3d/>
      </a:spPr>
      <a:bodyPr rtlCol="0" anchor="ctr"/>
      <a:lstStyle>
        <a:defPPr>
          <a:defRPr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696</TotalTime>
  <Words>378</Words>
  <Application>Microsoft Office PowerPoint</Application>
  <PresentationFormat>Экран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Для заблаговременной работы с будущими пенсионерами работодатель должен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E.E.Lusenkova</dc:creator>
  <cp:lastModifiedBy>C.V.Panshin</cp:lastModifiedBy>
  <cp:revision>61</cp:revision>
  <dcterms:created xsi:type="dcterms:W3CDTF">2024-11-11T13:07:51Z</dcterms:created>
  <dcterms:modified xsi:type="dcterms:W3CDTF">2024-11-26T13:13:31Z</dcterms:modified>
</cp:coreProperties>
</file>